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83" r:id="rId3"/>
    <p:sldId id="402" r:id="rId4"/>
    <p:sldId id="421" r:id="rId5"/>
    <p:sldId id="420" r:id="rId6"/>
    <p:sldId id="422" r:id="rId7"/>
    <p:sldId id="423" r:id="rId8"/>
    <p:sldId id="432" r:id="rId9"/>
    <p:sldId id="406" r:id="rId10"/>
    <p:sldId id="424" r:id="rId11"/>
    <p:sldId id="425" r:id="rId12"/>
    <p:sldId id="426" r:id="rId13"/>
    <p:sldId id="427" r:id="rId14"/>
    <p:sldId id="431" r:id="rId15"/>
    <p:sldId id="430" r:id="rId16"/>
    <p:sldId id="428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90" autoAdjust="0"/>
    <p:restoredTop sz="96127" autoAdjust="0"/>
  </p:normalViewPr>
  <p:slideViewPr>
    <p:cSldViewPr>
      <p:cViewPr>
        <p:scale>
          <a:sx n="90" d="100"/>
          <a:sy n="90" d="100"/>
        </p:scale>
        <p:origin x="-306" y="-6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1027E-FD26-4005-959D-7B4DDF3FA2CB}" type="datetimeFigureOut">
              <a:rPr lang="en-US" smtClean="0"/>
              <a:pPr/>
              <a:t>4/2/2014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6996-2940-4416-A1B9-45A59BCDAD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2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6996-2940-4416-A1B9-45A59BCDAD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94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F51D72B6-9EE1-4418-8945-527887CEE61A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10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F51D72B6-9EE1-4418-8945-527887CEE61A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11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F51D72B6-9EE1-4418-8945-527887CEE61A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12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F51D72B6-9EE1-4418-8945-527887CEE61A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13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F51D72B6-9EE1-4418-8945-527887CEE61A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14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F51D72B6-9EE1-4418-8945-527887CEE61A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15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5A6F505E-11BE-417B-86AA-33F18F5A8C04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16</a:t>
            </a:fld>
            <a:endParaRPr 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58C1D828-0C0C-4744-B460-6DC37B2D5E77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</a:t>
            </a:fld>
            <a:endParaRPr 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8C488F3F-C6D8-4F28-BDFD-5A3AB935DA8D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8C488F3F-C6D8-4F28-BDFD-5A3AB935DA8D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8C488F3F-C6D8-4F28-BDFD-5A3AB935DA8D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8C488F3F-C6D8-4F28-BDFD-5A3AB935DA8D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6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8C488F3F-C6D8-4F28-BDFD-5A3AB935DA8D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7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8C488F3F-C6D8-4F28-BDFD-5A3AB935DA8D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8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F51D72B6-9EE1-4418-8945-527887CEE61A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9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9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3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4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7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6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5B90-5919-426D-9FC7-4414B1939A03}" type="datetimeFigureOut">
              <a:rPr lang="en-GB" smtClean="0"/>
              <a:pPr/>
              <a:t>02/04/2014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785E-EEC5-40DE-A74A-B46FC2E95E9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.a.j.borghuis@tue.n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microsoft.com/office/2007/relationships/hdphoto" Target="../media/hdphoto4.wdp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core Course on Modeling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>
            <a:normAutofit/>
          </a:bodyPr>
          <a:lstStyle/>
          <a:p>
            <a:r>
              <a:rPr lang="nl-NL" sz="1600" dirty="0" err="1"/>
              <a:t>Introduction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Modeling</a:t>
            </a:r>
          </a:p>
          <a:p>
            <a:r>
              <a:rPr lang="nl-NL" sz="1600" dirty="0"/>
              <a:t>0LAB0 0LBB0 0LCB0 </a:t>
            </a:r>
            <a:r>
              <a:rPr lang="nl-NL" sz="1600" dirty="0" smtClean="0"/>
              <a:t>0LDB0</a:t>
            </a:r>
          </a:p>
          <a:p>
            <a:r>
              <a:rPr lang="nl-NL" sz="1600" dirty="0" smtClean="0">
                <a:hlinkClick r:id="rId3"/>
              </a:rPr>
              <a:t>c.w.a.m.v.overveld@tue.nl</a:t>
            </a:r>
            <a:endParaRPr lang="nl-NL" sz="1600" dirty="0"/>
          </a:p>
          <a:p>
            <a:r>
              <a:rPr lang="nl-NL" sz="1600" dirty="0" smtClean="0">
                <a:hlinkClick r:id="rId4"/>
              </a:rPr>
              <a:t>v.a.j.borghuis@tue.nl</a:t>
            </a:r>
            <a:r>
              <a:rPr lang="nl-NL" sz="1600" dirty="0" smtClean="0"/>
              <a:t> </a:t>
            </a:r>
          </a:p>
          <a:p>
            <a:endParaRPr lang="nl-NL" sz="1600" dirty="0"/>
          </a:p>
          <a:p>
            <a:r>
              <a:rPr lang="nl-NL" sz="1600" smtClean="0"/>
              <a:t>S.22</a:t>
            </a:r>
            <a:endParaRPr lang="en-US" sz="1600" dirty="0"/>
          </a:p>
          <a:p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24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3617914" y="1787129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21510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194400" y="194400"/>
            <a:ext cx="9036496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criteria,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multiple criteria: multiple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penalties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Q=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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q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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only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if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q</a:t>
            </a:r>
            <a:r>
              <a:rPr lang="nl-NL" sz="2800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have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same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dimension</a:t>
            </a:r>
            <a:endParaRPr lang="nl-NL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Wingdings" pitchFamily="2" charset="2"/>
            </a:endParaRPr>
          </a:p>
          <a:p>
            <a:pPr eaLnBrk="1" hangingPunct="1"/>
            <a:r>
              <a:rPr lang="nl-NL" sz="28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 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     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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q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,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&gt;0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 </a:t>
            </a:r>
            <a:r>
              <a:rPr lang="nl-NL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w</a:t>
            </a:r>
            <a:r>
              <a:rPr lang="nl-NL" sz="2800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q</a:t>
            </a:r>
            <a:r>
              <a:rPr lang="nl-NL" sz="2800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must have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same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dimension</a:t>
            </a:r>
            <a:endParaRPr lang="nl-NL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Wingdings" pitchFamily="2" charset="2"/>
            </a:endParaRPr>
          </a:p>
          <a:p>
            <a:pPr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weights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values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???</a:t>
            </a:r>
          </a:p>
          <a:p>
            <a:pPr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if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’&gt;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then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q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’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will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smaller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than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q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</a:t>
            </a:r>
            <a:endParaRPr lang="nl-NL" sz="20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20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22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3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476000" y="2843520"/>
            <a:ext cx="9036496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little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effort </a:t>
            </a:r>
            <a:r>
              <a:rPr lang="nl-NL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large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distance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Q =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0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</a:t>
            </a:r>
            <a:r>
              <a:rPr lang="nl-NL" sz="20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+w</a:t>
            </a:r>
            <a:r>
              <a:rPr lang="nl-NL" sz="20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</a:t>
            </a:r>
            <a:r>
              <a:rPr lang="nl-NL" sz="20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endParaRPr lang="nl-NL" sz="2000" baseline="-25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0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                                                                        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0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t,v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)+w</a:t>
            </a:r>
            <a:r>
              <a:rPr lang="nl-NL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|s</a:t>
            </a:r>
            <a:r>
              <a:rPr lang="nl-NL" sz="20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-1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t,v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)|</a:t>
            </a:r>
          </a:p>
          <a:p>
            <a:pPr algn="l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little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effort </a:t>
            </a:r>
            <a:r>
              <a:rPr lang="nl-NL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large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distance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little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time:</a:t>
            </a:r>
          </a:p>
          <a:p>
            <a:pPr algn="l" eaLnBrk="1" hangingPunct="1">
              <a:buFontTx/>
              <a:buNone/>
            </a:pP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		         Q =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0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t,v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)+w</a:t>
            </a:r>
            <a:r>
              <a:rPr lang="nl-NL" sz="20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|s</a:t>
            </a:r>
            <a:r>
              <a:rPr lang="nl-NL" sz="20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-1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t,v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)|+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0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endParaRPr lang="nl-NL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0" y="3650400"/>
            <a:ext cx="1907704" cy="147732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s = </a:t>
            </a:r>
            <a:r>
              <a:rPr lang="nl-NL" sz="1200" dirty="0" err="1" smtClean="0">
                <a:solidFill>
                  <a:schemeClr val="bg1"/>
                </a:solidFill>
              </a:rPr>
              <a:t>distance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travelled</a:t>
            </a:r>
            <a:endParaRPr lang="nl-NL" sz="1200" dirty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t = </a:t>
            </a:r>
            <a:r>
              <a:rPr lang="nl-NL" sz="1200" dirty="0" err="1" smtClean="0">
                <a:solidFill>
                  <a:schemeClr val="bg1"/>
                </a:solidFill>
              </a:rPr>
              <a:t>duration</a:t>
            </a:r>
            <a:r>
              <a:rPr lang="nl-NL" sz="1200" dirty="0" smtClean="0">
                <a:solidFill>
                  <a:schemeClr val="bg1"/>
                </a:solidFill>
              </a:rPr>
              <a:t> of the tour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v = </a:t>
            </a:r>
            <a:r>
              <a:rPr lang="nl-NL" sz="1200" dirty="0" err="1" smtClean="0">
                <a:solidFill>
                  <a:schemeClr val="bg1"/>
                </a:solidFill>
              </a:rPr>
              <a:t>velocity</a:t>
            </a:r>
            <a:endParaRPr lang="nl-NL" sz="1200" dirty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W = </a:t>
            </a:r>
            <a:r>
              <a:rPr lang="nl-NL" sz="1200" dirty="0" err="1" smtClean="0">
                <a:solidFill>
                  <a:schemeClr val="bg1"/>
                </a:solidFill>
              </a:rPr>
              <a:t>performed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work</a:t>
            </a:r>
            <a:endParaRPr lang="nl-NL" sz="1200" dirty="0" smtClean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err="1" smtClean="0">
                <a:solidFill>
                  <a:schemeClr val="bg1"/>
                </a:solidFill>
              </a:rPr>
              <a:t>F</a:t>
            </a:r>
            <a:r>
              <a:rPr lang="nl-NL" sz="1200" baseline="-25000" dirty="0" err="1" smtClean="0">
                <a:solidFill>
                  <a:schemeClr val="bg1"/>
                </a:solidFill>
              </a:rPr>
              <a:t>w</a:t>
            </a:r>
            <a:r>
              <a:rPr lang="nl-NL" sz="1200" dirty="0" smtClean="0">
                <a:solidFill>
                  <a:schemeClr val="bg1"/>
                </a:solidFill>
              </a:rPr>
              <a:t> = wind force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c = constant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A = area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  <a:sym typeface="Symbol"/>
              </a:rPr>
              <a:t> = air </a:t>
            </a:r>
            <a:r>
              <a:rPr lang="nl-NL" sz="1200" dirty="0" err="1" smtClean="0">
                <a:solidFill>
                  <a:schemeClr val="bg1"/>
                </a:solidFill>
                <a:sym typeface="Symbol"/>
              </a:rPr>
              <a:t>density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3" name="Ovale toelichting 2"/>
          <p:cNvSpPr/>
          <p:nvPr/>
        </p:nvSpPr>
        <p:spPr>
          <a:xfrm>
            <a:off x="4107628" y="2837323"/>
            <a:ext cx="2592288" cy="526515"/>
          </a:xfrm>
          <a:prstGeom prst="wedgeEllipseCallout">
            <a:avLst>
              <a:gd name="adj1" fmla="val -1200"/>
              <a:gd name="adj2" fmla="val 128036"/>
            </a:avLst>
          </a:prstGeom>
          <a:solidFill>
            <a:schemeClr val="tx2">
              <a:lumMod val="60000"/>
              <a:lumOff val="40000"/>
              <a:alpha val="42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of </a:t>
            </a:r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nl-NL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Joule</a:t>
            </a:r>
            <a:r>
              <a:rPr lang="nl-NL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  <a:endParaRPr lang="en-US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Ovale toelichting 11"/>
          <p:cNvSpPr/>
          <p:nvPr/>
        </p:nvSpPr>
        <p:spPr>
          <a:xfrm>
            <a:off x="6506332" y="2140244"/>
            <a:ext cx="2592288" cy="526515"/>
          </a:xfrm>
          <a:prstGeom prst="wedgeEllipseCallout">
            <a:avLst>
              <a:gd name="adj1" fmla="val -47122"/>
              <a:gd name="adj2" fmla="val 264024"/>
            </a:avLst>
          </a:prstGeom>
          <a:solidFill>
            <a:schemeClr val="tx2">
              <a:lumMod val="60000"/>
              <a:lumOff val="40000"/>
              <a:alpha val="42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of </a:t>
            </a:r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nl-NL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km</a:t>
            </a:r>
            <a:endParaRPr lang="en-US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Ovale toelichting 12"/>
          <p:cNvSpPr/>
          <p:nvPr/>
        </p:nvSpPr>
        <p:spPr>
          <a:xfrm>
            <a:off x="4904244" y="4648217"/>
            <a:ext cx="2898232" cy="526515"/>
          </a:xfrm>
          <a:prstGeom prst="wedgeEllipseCallout">
            <a:avLst>
              <a:gd name="adj1" fmla="val 68587"/>
              <a:gd name="adj2" fmla="val -66933"/>
            </a:avLst>
          </a:prstGeom>
          <a:solidFill>
            <a:schemeClr val="tx2">
              <a:lumMod val="60000"/>
              <a:lumOff val="40000"/>
              <a:alpha val="42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of </a:t>
            </a:r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nl-NL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</a:t>
            </a:r>
            <a:r>
              <a:rPr lang="nl-N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hour</a:t>
            </a:r>
            <a:r>
              <a:rPr lang="nl-N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</a:t>
            </a:r>
            <a:endParaRPr lang="en-US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1428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1" grpId="0" build="p"/>
      <p:bldP spid="25" grpId="0" uiExpand="1" build="p" bldLvl="5"/>
      <p:bldP spid="3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3617914" y="1787129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21510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194400" y="194400"/>
            <a:ext cx="9036496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criteria,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multiple criteria: multiple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penalties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Q=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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q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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only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if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q</a:t>
            </a:r>
            <a:r>
              <a:rPr lang="nl-NL" sz="2800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have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same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dimension</a:t>
            </a:r>
            <a:endParaRPr lang="nl-NL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Wingdings" pitchFamily="2" charset="2"/>
            </a:endParaRPr>
          </a:p>
          <a:p>
            <a:pPr eaLnBrk="1" hangingPunct="1"/>
            <a:r>
              <a:rPr lang="nl-NL" sz="28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 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     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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q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,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&gt;0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 </a:t>
            </a:r>
            <a:r>
              <a:rPr lang="nl-NL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w</a:t>
            </a:r>
            <a:r>
              <a:rPr lang="nl-NL" sz="2800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q</a:t>
            </a:r>
            <a:r>
              <a:rPr lang="nl-NL" sz="2800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must have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same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dimension</a:t>
            </a:r>
            <a:endParaRPr lang="nl-NL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Wingdings" pitchFamily="2" charset="2"/>
            </a:endParaRPr>
          </a:p>
          <a:p>
            <a:pPr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weights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values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???</a:t>
            </a:r>
          </a:p>
        </p:txBody>
      </p:sp>
      <p:grpSp>
        <p:nvGrpSpPr>
          <p:cNvPr id="20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22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3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94400" y="2499742"/>
            <a:ext cx="9036496" cy="2831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multiple criteria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adding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lumping</a:t>
            </a:r>
            <a:endParaRPr lang="nl-NL" sz="28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nl-NL" sz="28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advantages</a:t>
            </a:r>
            <a:r>
              <a:rPr lang="nl-NL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</a:p>
          <a:p>
            <a:pPr algn="l" eaLnBrk="1" hangingPunct="1">
              <a:buFontTx/>
              <a:buNone/>
            </a:pPr>
            <a:r>
              <a:rPr lang="nl-NL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nl-NL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works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arbitrarily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criteria</a:t>
            </a:r>
          </a:p>
          <a:p>
            <a:pPr algn="l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	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mathematical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techniques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algn="l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 single Q = f(cat.-I) </a:t>
            </a:r>
          </a:p>
          <a:p>
            <a:pPr algn="l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	(e.g.,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differentiate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require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derivatives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0)</a:t>
            </a:r>
          </a:p>
          <a:p>
            <a:pPr algn="l" eaLnBrk="1" hangingPunct="1">
              <a:buFontTx/>
              <a:buNone/>
            </a:pPr>
            <a:endParaRPr lang="nl-NL" sz="20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endParaRPr lang="nl-NL" sz="2000" dirty="0">
              <a:latin typeface="+mn-lt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0" y="3650400"/>
            <a:ext cx="1907704" cy="147732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s = </a:t>
            </a:r>
            <a:r>
              <a:rPr lang="nl-NL" sz="1200" dirty="0" err="1" smtClean="0">
                <a:solidFill>
                  <a:schemeClr val="bg1"/>
                </a:solidFill>
              </a:rPr>
              <a:t>distance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travelled</a:t>
            </a:r>
            <a:endParaRPr lang="nl-NL" sz="1200" dirty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t = </a:t>
            </a:r>
            <a:r>
              <a:rPr lang="nl-NL" sz="1200" dirty="0" err="1" smtClean="0">
                <a:solidFill>
                  <a:schemeClr val="bg1"/>
                </a:solidFill>
              </a:rPr>
              <a:t>duration</a:t>
            </a:r>
            <a:r>
              <a:rPr lang="nl-NL" sz="1200" dirty="0" smtClean="0">
                <a:solidFill>
                  <a:schemeClr val="bg1"/>
                </a:solidFill>
              </a:rPr>
              <a:t> of the tour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v = </a:t>
            </a:r>
            <a:r>
              <a:rPr lang="nl-NL" sz="1200" dirty="0" err="1" smtClean="0">
                <a:solidFill>
                  <a:schemeClr val="bg1"/>
                </a:solidFill>
              </a:rPr>
              <a:t>velocity</a:t>
            </a:r>
            <a:endParaRPr lang="nl-NL" sz="1200" dirty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W = </a:t>
            </a:r>
            <a:r>
              <a:rPr lang="nl-NL" sz="1200" dirty="0" err="1" smtClean="0">
                <a:solidFill>
                  <a:schemeClr val="bg1"/>
                </a:solidFill>
              </a:rPr>
              <a:t>performed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work</a:t>
            </a:r>
            <a:endParaRPr lang="nl-NL" sz="1200" dirty="0" smtClean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err="1" smtClean="0">
                <a:solidFill>
                  <a:schemeClr val="bg1"/>
                </a:solidFill>
              </a:rPr>
              <a:t>F</a:t>
            </a:r>
            <a:r>
              <a:rPr lang="nl-NL" sz="1200" baseline="-25000" dirty="0" err="1" smtClean="0">
                <a:solidFill>
                  <a:schemeClr val="bg1"/>
                </a:solidFill>
              </a:rPr>
              <a:t>w</a:t>
            </a:r>
            <a:r>
              <a:rPr lang="nl-NL" sz="1200" dirty="0" smtClean="0">
                <a:solidFill>
                  <a:schemeClr val="bg1"/>
                </a:solidFill>
              </a:rPr>
              <a:t> = wind force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c = constant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A = area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  <a:sym typeface="Symbol"/>
              </a:rPr>
              <a:t> = air </a:t>
            </a:r>
            <a:r>
              <a:rPr lang="nl-NL" sz="1200" dirty="0" err="1" smtClean="0">
                <a:solidFill>
                  <a:schemeClr val="bg1"/>
                </a:solidFill>
                <a:sym typeface="Symbol"/>
              </a:rPr>
              <a:t>density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05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3617914" y="1787129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21510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194400" y="194400"/>
            <a:ext cx="9036496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criteria,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multiple criteria: multiple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penalties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Q=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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q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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only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if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q</a:t>
            </a:r>
            <a:r>
              <a:rPr lang="nl-NL" sz="2800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have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same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dimension</a:t>
            </a:r>
            <a:endParaRPr lang="nl-NL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Wingdings" pitchFamily="2" charset="2"/>
            </a:endParaRPr>
          </a:p>
          <a:p>
            <a:pPr eaLnBrk="1" hangingPunct="1"/>
            <a:r>
              <a:rPr lang="nl-NL" sz="2800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 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     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</a:t>
            </a:r>
            <a:r>
              <a:rPr lang="nl-NL" sz="2800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q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,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&gt;0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 </a:t>
            </a:r>
            <a:r>
              <a:rPr lang="nl-NL" sz="2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w</a:t>
            </a:r>
            <a:r>
              <a:rPr lang="nl-NL" sz="2800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q</a:t>
            </a:r>
            <a:r>
              <a:rPr lang="nl-NL" sz="2800" baseline="-25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must have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same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dimension</a:t>
            </a:r>
            <a:endParaRPr lang="nl-NL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Wingdings" pitchFamily="2" charset="2"/>
            </a:endParaRPr>
          </a:p>
          <a:p>
            <a:pPr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weights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values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???</a:t>
            </a:r>
          </a:p>
        </p:txBody>
      </p:sp>
      <p:grpSp>
        <p:nvGrpSpPr>
          <p:cNvPr id="20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22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3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94400" y="2499742"/>
            <a:ext cx="9036496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multiple criteria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adding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lumping</a:t>
            </a:r>
            <a:endParaRPr lang="nl-NL" sz="28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nl-NL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disadvantages</a:t>
            </a:r>
            <a:r>
              <a:rPr lang="nl-NL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</a:p>
          <a:p>
            <a:pPr algn="l" eaLnBrk="1" hangingPunct="1">
              <a:buFontTx/>
              <a:buNone/>
            </a:pPr>
            <a:r>
              <a:rPr lang="nl-NL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nl-NL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should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values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0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</a:p>
          <a:p>
            <a:pPr algn="l" eaLnBrk="1" hangingPunct="1">
              <a:buFontTx/>
              <a:buNone/>
            </a:pP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adding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apples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oranges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algn="l" eaLnBrk="1" hangingPunct="1">
              <a:buFontTx/>
              <a:buNone/>
            </a:pP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ethically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unwanted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endParaRPr lang="nl-NL" sz="20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endParaRPr lang="nl-NL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6573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3617914" y="1787129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21510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20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22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3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146" name="Picture 2" descr="File:Big and small do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7000"/>
                    </a14:imgEffect>
                    <a14:imgEffect>
                      <a14:brightnessContrast bright="-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" y="0"/>
            <a:ext cx="9137985" cy="514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194400" y="194400"/>
            <a:ext cx="9036496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criteria,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Variations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(y = f(cat.-I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)):</a:t>
            </a:r>
          </a:p>
          <a:p>
            <a:pPr algn="l" eaLnBrk="1" hangingPunct="1">
              <a:buFontTx/>
              <a:buNone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q = y: 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small;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assume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0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q = |y| or q=y</a:t>
            </a:r>
            <a:r>
              <a:rPr lang="nl-NL" sz="28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small in absolute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value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</p:txBody>
      </p:sp>
      <p:sp>
        <p:nvSpPr>
          <p:cNvPr id="2" name="Rechthoek 1"/>
          <p:cNvSpPr/>
          <p:nvPr/>
        </p:nvSpPr>
        <p:spPr>
          <a:xfrm rot="16200000">
            <a:off x="6714202" y="2698308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http://commons.wikimedia.org/wiki/File:Big_and_small_dog.jpg</a:t>
            </a:r>
          </a:p>
        </p:txBody>
      </p:sp>
    </p:spTree>
    <p:extLst>
      <p:ext uri="{BB962C8B-B14F-4D97-AF65-F5344CB8AC3E}">
        <p14:creationId xmlns:p14="http://schemas.microsoft.com/office/powerpoint/2010/main" val="137826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3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3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3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1" grpId="0" uiExpand="1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3617914" y="1787129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21510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20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22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3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146" name="Picture 2" descr="File:Big and small do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7000"/>
                    </a14:imgEffect>
                    <a14:imgEffect>
                      <a14:brightnessContrast bright="-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" y="0"/>
            <a:ext cx="9137985" cy="514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194400" y="194400"/>
            <a:ext cx="9036496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criteria,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Variations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(y = f(cat.-I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)):</a:t>
            </a:r>
          </a:p>
          <a:p>
            <a:pPr algn="l" eaLnBrk="1" hangingPunct="1">
              <a:buFontTx/>
              <a:buNone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q = y: 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small;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assume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0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q = |y| or q=y</a:t>
            </a:r>
            <a:r>
              <a:rPr lang="nl-NL" sz="28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small in absolute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value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</p:txBody>
      </p:sp>
      <p:sp>
        <p:nvSpPr>
          <p:cNvPr id="2" name="Rechthoek 1"/>
          <p:cNvSpPr/>
          <p:nvPr/>
        </p:nvSpPr>
        <p:spPr>
          <a:xfrm rot="16200000">
            <a:off x="6714202" y="2698308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http://commons.wikimedia.org/wiki/File:Big_and_small_dog.jpg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3131840" y="2575813"/>
            <a:ext cx="5400600" cy="1508105"/>
          </a:xfrm>
          <a:prstGeom prst="rect">
            <a:avLst/>
          </a:prstGeom>
          <a:blipFill dpi="0" rotWithShape="1">
            <a:blip r:embed="rId6" cstate="print">
              <a:alphaModFix amt="59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penalty q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smaller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</a:t>
            </a:r>
            <a:r>
              <a:rPr lang="nl-NL" sz="2400" b="1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4892460" y="2367057"/>
            <a:ext cx="1878470" cy="46166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341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3617914" y="1787129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21510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20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22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3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146" name="Picture 2" descr="File:Big and small do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7000"/>
                    </a14:imgEffect>
                    <a14:imgEffect>
                      <a14:brightnessContrast bright="-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" y="0"/>
            <a:ext cx="9137985" cy="514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194400" y="194400"/>
            <a:ext cx="9036496" cy="4308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criteria,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Variations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(y = f(cat.-I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)):</a:t>
            </a:r>
          </a:p>
          <a:p>
            <a:pPr algn="l" eaLnBrk="1" hangingPunct="1">
              <a:buFontTx/>
              <a:buNone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q = y: 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small;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assume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0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q = |y| or q=y</a:t>
            </a:r>
            <a:r>
              <a:rPr lang="nl-NL" sz="28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small in absolute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value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q = |max(y,y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0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)-y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0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|: 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smaller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y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0</a:t>
            </a:r>
          </a:p>
          <a:p>
            <a:pPr algn="l" eaLnBrk="1" hangingPunct="1">
              <a:buFontTx/>
              <a:buNone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q = |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0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-min(y,y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0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)|: 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larger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y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0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q = |y-y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0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|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close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y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0</a:t>
            </a:r>
          </a:p>
          <a:p>
            <a:pPr algn="l" eaLnBrk="1" hangingPunct="1">
              <a:buFontTx/>
              <a:buNone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q = 1/|y| or q = 1/(w+|y|), w&gt;0: y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large</a:t>
            </a:r>
          </a:p>
          <a:p>
            <a:pPr algn="l" eaLnBrk="1" hangingPunct="1">
              <a:buFontTx/>
              <a:buNone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et cetera (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selector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algn="l" eaLnBrk="1" hangingPunct="1">
              <a:buFontTx/>
              <a:buNone/>
            </a:pP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or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imagination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!)</a:t>
            </a:r>
          </a:p>
        </p:txBody>
      </p:sp>
      <p:sp>
        <p:nvSpPr>
          <p:cNvPr id="2" name="Rechthoek 1"/>
          <p:cNvSpPr/>
          <p:nvPr/>
        </p:nvSpPr>
        <p:spPr>
          <a:xfrm rot="16200000">
            <a:off x="6714202" y="2698308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http://commons.wikimedia.org/wiki/File:Big_and_small_dog.jpg</a:t>
            </a:r>
          </a:p>
        </p:txBody>
      </p:sp>
    </p:spTree>
    <p:extLst>
      <p:ext uri="{BB962C8B-B14F-4D97-AF65-F5344CB8AC3E}">
        <p14:creationId xmlns:p14="http://schemas.microsoft.com/office/powerpoint/2010/main" val="313880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3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3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3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3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3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34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1" grpId="0" uiExpand="1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3617914" y="1787129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26630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14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5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6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94400" y="194400"/>
            <a:ext cx="8892000" cy="4739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Summary:</a:t>
            </a:r>
          </a:p>
          <a:p>
            <a:pPr algn="l" eaLnBrk="1" hangingPunct="1">
              <a:buFontTx/>
              <a:buNone/>
            </a:pP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formulate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terms of criteria</a:t>
            </a: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criteria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correspond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cat.-II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consider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criteria as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q, q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0,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small as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possible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choose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criteria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such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that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non-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trivial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problem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results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multiple criteria: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consider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adding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Q=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</a:t>
            </a:r>
            <a:r>
              <a:rPr lang="nl-NL" sz="2800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q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with proper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weights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8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&gt;0</a:t>
            </a: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form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with |...|, max(...) etc.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right type of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criterion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075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9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0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32"/>
          <p:cNvGrpSpPr>
            <a:grpSpLocks/>
          </p:cNvGrpSpPr>
          <p:nvPr/>
        </p:nvGrpSpPr>
        <p:grpSpPr bwMode="auto">
          <a:xfrm>
            <a:off x="2854326" y="2550319"/>
            <a:ext cx="2644775" cy="1965722"/>
            <a:chOff x="3663" y="1480"/>
            <a:chExt cx="1666" cy="16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4063" y="1480"/>
              <a:ext cx="1240" cy="322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3663" y="1532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define</a:t>
              </a:r>
              <a:endParaRPr lang="nl-NL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4059" y="1812"/>
              <a:ext cx="1240" cy="321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3666" y="1874"/>
              <a:ext cx="62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conceptualize</a:t>
              </a:r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4059" y="2810"/>
              <a:ext cx="1240" cy="321"/>
            </a:xfrm>
            <a:prstGeom prst="ellipse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666" y="2940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conclude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666" y="2582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execute</a:t>
              </a:r>
            </a:p>
          </p:txBody>
        </p:sp>
        <p:sp>
          <p:nvSpPr>
            <p:cNvPr id="21" name="Oval 28"/>
            <p:cNvSpPr>
              <a:spLocks noChangeArrowheads="1"/>
            </p:cNvSpPr>
            <p:nvPr/>
          </p:nvSpPr>
          <p:spPr bwMode="auto">
            <a:xfrm>
              <a:off x="4059" y="2477"/>
              <a:ext cx="1240" cy="321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Oval 14"/>
            <p:cNvSpPr>
              <a:spLocks noChangeArrowheads="1"/>
            </p:cNvSpPr>
            <p:nvPr/>
          </p:nvSpPr>
          <p:spPr bwMode="auto">
            <a:xfrm>
              <a:off x="4059" y="2145"/>
              <a:ext cx="1240" cy="321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3666" y="2238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formalize</a:t>
              </a:r>
            </a:p>
          </p:txBody>
        </p:sp>
        <p:sp>
          <p:nvSpPr>
            <p:cNvPr id="24" name="Text Box 43"/>
            <p:cNvSpPr txBox="1">
              <a:spLocks noChangeArrowheads="1"/>
            </p:cNvSpPr>
            <p:nvPr/>
          </p:nvSpPr>
          <p:spPr bwMode="auto">
            <a:xfrm>
              <a:off x="4459" y="1547"/>
              <a:ext cx="474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10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formulate</a:t>
              </a:r>
            </a:p>
            <a:p>
              <a:pPr marL="180975" indent="-180975" algn="l">
                <a:lnSpc>
                  <a:spcPts val="10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purpose</a:t>
              </a:r>
            </a:p>
          </p:txBody>
        </p:sp>
        <p:sp>
          <p:nvSpPr>
            <p:cNvPr id="25" name="Text Box 44"/>
            <p:cNvSpPr txBox="1">
              <a:spLocks noChangeArrowheads="1"/>
            </p:cNvSpPr>
            <p:nvPr/>
          </p:nvSpPr>
          <p:spPr bwMode="auto">
            <a:xfrm>
              <a:off x="4195" y="1842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identify</a:t>
              </a:r>
            </a:p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entities</a:t>
              </a:r>
            </a:p>
          </p:txBody>
        </p:sp>
        <p:sp>
          <p:nvSpPr>
            <p:cNvPr id="26" name="Text Box 45"/>
            <p:cNvSpPr txBox="1">
              <a:spLocks noChangeArrowheads="1"/>
            </p:cNvSpPr>
            <p:nvPr/>
          </p:nvSpPr>
          <p:spPr bwMode="auto">
            <a:xfrm>
              <a:off x="4855" y="1844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choose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relations</a:t>
              </a:r>
            </a:p>
          </p:txBody>
        </p:sp>
        <p:sp>
          <p:nvSpPr>
            <p:cNvPr id="27" name="Text Box 46"/>
            <p:cNvSpPr txBox="1">
              <a:spLocks noChangeArrowheads="1"/>
            </p:cNvSpPr>
            <p:nvPr/>
          </p:nvSpPr>
          <p:spPr bwMode="auto">
            <a:xfrm>
              <a:off x="4195" y="2227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obtain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values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  <p:sp>
          <p:nvSpPr>
            <p:cNvPr id="28" name="Text Box 47"/>
            <p:cNvSpPr txBox="1">
              <a:spLocks noChangeArrowheads="1"/>
            </p:cNvSpPr>
            <p:nvPr/>
          </p:nvSpPr>
          <p:spPr bwMode="auto">
            <a:xfrm>
              <a:off x="4855" y="2197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formalize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relations</a:t>
              </a:r>
            </a:p>
          </p:txBody>
        </p:sp>
        <p:sp>
          <p:nvSpPr>
            <p:cNvPr id="29" name="Text Box 48"/>
            <p:cNvSpPr txBox="1">
              <a:spLocks noChangeArrowheads="1"/>
            </p:cNvSpPr>
            <p:nvPr/>
          </p:nvSpPr>
          <p:spPr bwMode="auto">
            <a:xfrm>
              <a:off x="4195" y="2554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operate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model</a:t>
              </a:r>
            </a:p>
          </p:txBody>
        </p:sp>
        <p:sp>
          <p:nvSpPr>
            <p:cNvPr id="30" name="Text Box 49"/>
            <p:cNvSpPr txBox="1">
              <a:spLocks noChangeArrowheads="1"/>
            </p:cNvSpPr>
            <p:nvPr/>
          </p:nvSpPr>
          <p:spPr bwMode="auto">
            <a:xfrm>
              <a:off x="4855" y="2554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obtain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result</a:t>
              </a:r>
            </a:p>
          </p:txBody>
        </p:sp>
        <p:sp>
          <p:nvSpPr>
            <p:cNvPr id="31" name="Text Box 50"/>
            <p:cNvSpPr txBox="1">
              <a:spLocks noChangeArrowheads="1"/>
            </p:cNvSpPr>
            <p:nvPr/>
          </p:nvSpPr>
          <p:spPr bwMode="auto">
            <a:xfrm>
              <a:off x="419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present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result</a:t>
              </a:r>
            </a:p>
          </p:txBody>
        </p:sp>
        <p:sp>
          <p:nvSpPr>
            <p:cNvPr id="32" name="Text Box 51"/>
            <p:cNvSpPr txBox="1">
              <a:spLocks noChangeArrowheads="1"/>
            </p:cNvSpPr>
            <p:nvPr/>
          </p:nvSpPr>
          <p:spPr bwMode="auto">
            <a:xfrm>
              <a:off x="485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interpret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result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endParaRPr>
            </a:p>
          </p:txBody>
        </p:sp>
      </p:grpSp>
      <p:sp>
        <p:nvSpPr>
          <p:cNvPr id="33" name="Oval 144"/>
          <p:cNvSpPr>
            <a:spLocks noChangeArrowheads="1"/>
          </p:cNvSpPr>
          <p:nvPr/>
        </p:nvSpPr>
        <p:spPr bwMode="auto">
          <a:xfrm>
            <a:off x="3441848" y="3651870"/>
            <a:ext cx="842120" cy="497607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Text Box 139"/>
          <p:cNvSpPr txBox="1">
            <a:spLocks noChangeArrowheads="1"/>
          </p:cNvSpPr>
          <p:nvPr/>
        </p:nvSpPr>
        <p:spPr bwMode="auto">
          <a:xfrm>
            <a:off x="2160240" y="1653779"/>
            <a:ext cx="47160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Execution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model 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63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3617914" y="1787129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414" name="AutoShape 9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15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6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7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http://cdn.morguefile.com/imageData/public/files/m/missyredboots/preview/fldr_2008_11_28/file000175026474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7000"/>
                    </a14:imgEffect>
                    <a14:imgEffect>
                      <a14:brightnessContrast brigh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01189" y="-2001187"/>
            <a:ext cx="514161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3244" name="Text Box 12"/>
          <p:cNvSpPr txBox="1">
            <a:spLocks noChangeArrowheads="1"/>
          </p:cNvSpPr>
          <p:nvPr/>
        </p:nvSpPr>
        <p:spPr bwMode="auto">
          <a:xfrm>
            <a:off x="194400" y="194400"/>
            <a:ext cx="8803530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Category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-I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correspond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free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decisions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modifications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/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explorations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/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….</a:t>
            </a:r>
          </a:p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Category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-II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correspond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things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you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want.</a:t>
            </a: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But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</a:t>
            </a:r>
            <a:r>
              <a:rPr lang="nl-NL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you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want?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0" y="3651870"/>
            <a:ext cx="1907704" cy="147732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s = </a:t>
            </a:r>
            <a:r>
              <a:rPr lang="nl-NL" sz="1200" dirty="0" err="1" smtClean="0">
                <a:solidFill>
                  <a:schemeClr val="bg1"/>
                </a:solidFill>
              </a:rPr>
              <a:t>distance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travelled</a:t>
            </a:r>
            <a:endParaRPr lang="nl-NL" sz="1200" dirty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t = </a:t>
            </a:r>
            <a:r>
              <a:rPr lang="nl-NL" sz="1200" dirty="0" err="1" smtClean="0">
                <a:solidFill>
                  <a:schemeClr val="bg1"/>
                </a:solidFill>
              </a:rPr>
              <a:t>duration</a:t>
            </a:r>
            <a:r>
              <a:rPr lang="nl-NL" sz="1200" dirty="0" smtClean="0">
                <a:solidFill>
                  <a:schemeClr val="bg1"/>
                </a:solidFill>
              </a:rPr>
              <a:t> of the tour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v = </a:t>
            </a:r>
            <a:r>
              <a:rPr lang="nl-NL" sz="1200" dirty="0" err="1" smtClean="0">
                <a:solidFill>
                  <a:schemeClr val="bg1"/>
                </a:solidFill>
              </a:rPr>
              <a:t>velocity</a:t>
            </a:r>
            <a:endParaRPr lang="nl-NL" sz="1200" dirty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W = </a:t>
            </a:r>
            <a:r>
              <a:rPr lang="nl-NL" sz="1200" dirty="0" err="1" smtClean="0">
                <a:solidFill>
                  <a:schemeClr val="bg1"/>
                </a:solidFill>
              </a:rPr>
              <a:t>performed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work</a:t>
            </a:r>
            <a:endParaRPr lang="nl-NL" sz="1200" dirty="0" smtClean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err="1" smtClean="0">
                <a:solidFill>
                  <a:schemeClr val="bg1"/>
                </a:solidFill>
              </a:rPr>
              <a:t>F</a:t>
            </a:r>
            <a:r>
              <a:rPr lang="nl-NL" sz="1200" baseline="-25000" dirty="0" err="1" smtClean="0">
                <a:solidFill>
                  <a:schemeClr val="bg1"/>
                </a:solidFill>
              </a:rPr>
              <a:t>w</a:t>
            </a:r>
            <a:r>
              <a:rPr lang="nl-NL" sz="1200" dirty="0" smtClean="0">
                <a:solidFill>
                  <a:schemeClr val="bg1"/>
                </a:solidFill>
              </a:rPr>
              <a:t> = wind force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c = constant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A = area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  <a:sym typeface="Symbol"/>
              </a:rPr>
              <a:t> = air </a:t>
            </a:r>
            <a:r>
              <a:rPr lang="nl-NL" sz="1200" dirty="0" err="1" smtClean="0">
                <a:solidFill>
                  <a:schemeClr val="bg1"/>
                </a:solidFill>
                <a:sym typeface="Symbol"/>
              </a:rPr>
              <a:t>density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 rot="5400000">
            <a:off x="6786790" y="215774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http://www.morguefile.com/archive/display/156086</a:t>
            </a:r>
          </a:p>
        </p:txBody>
      </p:sp>
    </p:spTree>
    <p:extLst>
      <p:ext uri="{BB962C8B-B14F-4D97-AF65-F5344CB8AC3E}">
        <p14:creationId xmlns:p14="http://schemas.microsoft.com/office/powerpoint/2010/main" val="246910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3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3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3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3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44" grpId="0" uiExpand="1" build="p" bldLvl="5"/>
      <p:bldP spid="18" grpId="0" uiExpand="1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3617914" y="1787129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414" name="AutoShape 9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grpSp>
        <p:nvGrpSpPr>
          <p:cNvPr id="15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6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7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2" descr="http://cdn.morguefile.com/imageData/public/files/m/missyredboots/preview/fldr_2008_11_28/file000175026474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7000"/>
                    </a14:imgEffect>
                    <a14:imgEffect>
                      <a14:brightnessContrast brigh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01600" y="-2001187"/>
            <a:ext cx="5141619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hthoek 9"/>
          <p:cNvSpPr/>
          <p:nvPr/>
        </p:nvSpPr>
        <p:spPr>
          <a:xfrm rot="5400000">
            <a:off x="6786790" y="215774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http://www.morguefile.com/archive/display/156086</a:t>
            </a:r>
          </a:p>
        </p:txBody>
      </p:sp>
      <p:sp>
        <p:nvSpPr>
          <p:cNvPr id="223244" name="Text Box 12"/>
          <p:cNvSpPr txBox="1">
            <a:spLocks noChangeArrowheads="1"/>
          </p:cNvSpPr>
          <p:nvPr/>
        </p:nvSpPr>
        <p:spPr bwMode="auto">
          <a:xfrm>
            <a:off x="194400" y="194400"/>
            <a:ext cx="8803530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Category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-I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correspond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free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decisions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modifications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/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explorations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/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….</a:t>
            </a:r>
          </a:p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Category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-II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correspond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things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you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want.</a:t>
            </a: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But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what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6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you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want?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0" y="3651870"/>
            <a:ext cx="1907704" cy="147732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s = </a:t>
            </a:r>
            <a:r>
              <a:rPr lang="nl-NL" sz="1200" dirty="0" err="1" smtClean="0">
                <a:solidFill>
                  <a:schemeClr val="bg1"/>
                </a:solidFill>
              </a:rPr>
              <a:t>distance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travelled</a:t>
            </a:r>
            <a:endParaRPr lang="nl-NL" sz="1200" dirty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t = </a:t>
            </a:r>
            <a:r>
              <a:rPr lang="nl-NL" sz="1200" dirty="0" err="1" smtClean="0">
                <a:solidFill>
                  <a:schemeClr val="bg1"/>
                </a:solidFill>
              </a:rPr>
              <a:t>duration</a:t>
            </a:r>
            <a:r>
              <a:rPr lang="nl-NL" sz="1200" dirty="0" smtClean="0">
                <a:solidFill>
                  <a:schemeClr val="bg1"/>
                </a:solidFill>
              </a:rPr>
              <a:t> of the tour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v = </a:t>
            </a:r>
            <a:r>
              <a:rPr lang="nl-NL" sz="1200" dirty="0" err="1" smtClean="0">
                <a:solidFill>
                  <a:schemeClr val="bg1"/>
                </a:solidFill>
              </a:rPr>
              <a:t>velocity</a:t>
            </a:r>
            <a:endParaRPr lang="nl-NL" sz="1200" dirty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W = </a:t>
            </a:r>
            <a:r>
              <a:rPr lang="nl-NL" sz="1200" dirty="0" err="1" smtClean="0">
                <a:solidFill>
                  <a:schemeClr val="bg1"/>
                </a:solidFill>
              </a:rPr>
              <a:t>performed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work</a:t>
            </a:r>
            <a:endParaRPr lang="nl-NL" sz="1200" dirty="0" smtClean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err="1" smtClean="0">
                <a:solidFill>
                  <a:schemeClr val="bg1"/>
                </a:solidFill>
              </a:rPr>
              <a:t>F</a:t>
            </a:r>
            <a:r>
              <a:rPr lang="nl-NL" sz="1200" baseline="-25000" dirty="0" err="1" smtClean="0">
                <a:solidFill>
                  <a:schemeClr val="bg1"/>
                </a:solidFill>
              </a:rPr>
              <a:t>w</a:t>
            </a:r>
            <a:r>
              <a:rPr lang="nl-NL" sz="1200" dirty="0" smtClean="0">
                <a:solidFill>
                  <a:schemeClr val="bg1"/>
                </a:solidFill>
              </a:rPr>
              <a:t> = wind force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c = constant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A = area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  <a:sym typeface="Symbol"/>
              </a:rPr>
              <a:t> = air </a:t>
            </a:r>
            <a:r>
              <a:rPr lang="nl-NL" sz="1200" dirty="0" err="1" smtClean="0">
                <a:solidFill>
                  <a:schemeClr val="bg1"/>
                </a:solidFill>
                <a:sym typeface="Symbol"/>
              </a:rPr>
              <a:t>density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6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3617914" y="1787129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414" name="AutoShape 9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23244" name="Text Box 12"/>
          <p:cNvSpPr txBox="1">
            <a:spLocks noChangeArrowheads="1"/>
          </p:cNvSpPr>
          <p:nvPr/>
        </p:nvSpPr>
        <p:spPr bwMode="auto">
          <a:xfrm>
            <a:off x="194400" y="194400"/>
            <a:ext cx="880353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Category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-I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correspond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free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decisions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modifications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/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explorations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/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….</a:t>
            </a:r>
          </a:p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Category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-II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correspond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things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you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want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5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6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7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0" y="3651870"/>
            <a:ext cx="1907704" cy="147732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s = </a:t>
            </a:r>
            <a:r>
              <a:rPr lang="nl-NL" sz="1200" dirty="0" err="1" smtClean="0">
                <a:solidFill>
                  <a:schemeClr val="bg1"/>
                </a:solidFill>
              </a:rPr>
              <a:t>distance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travelled</a:t>
            </a:r>
            <a:endParaRPr lang="nl-NL" sz="1200" dirty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t = </a:t>
            </a:r>
            <a:r>
              <a:rPr lang="nl-NL" sz="1200" dirty="0" err="1" smtClean="0">
                <a:solidFill>
                  <a:schemeClr val="bg1"/>
                </a:solidFill>
              </a:rPr>
              <a:t>duration</a:t>
            </a:r>
            <a:r>
              <a:rPr lang="nl-NL" sz="1200" dirty="0" smtClean="0">
                <a:solidFill>
                  <a:schemeClr val="bg1"/>
                </a:solidFill>
              </a:rPr>
              <a:t> of the tour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v = </a:t>
            </a:r>
            <a:r>
              <a:rPr lang="nl-NL" sz="1200" dirty="0" err="1" smtClean="0">
                <a:solidFill>
                  <a:schemeClr val="bg1"/>
                </a:solidFill>
              </a:rPr>
              <a:t>velocity</a:t>
            </a:r>
            <a:endParaRPr lang="nl-NL" sz="1200" dirty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W = </a:t>
            </a:r>
            <a:r>
              <a:rPr lang="nl-NL" sz="1200" dirty="0" err="1" smtClean="0">
                <a:solidFill>
                  <a:schemeClr val="bg1"/>
                </a:solidFill>
              </a:rPr>
              <a:t>performed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work</a:t>
            </a:r>
            <a:endParaRPr lang="nl-NL" sz="1200" dirty="0" smtClean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err="1" smtClean="0">
                <a:solidFill>
                  <a:schemeClr val="bg1"/>
                </a:solidFill>
              </a:rPr>
              <a:t>F</a:t>
            </a:r>
            <a:r>
              <a:rPr lang="nl-NL" sz="1200" baseline="-25000" dirty="0" err="1" smtClean="0">
                <a:solidFill>
                  <a:schemeClr val="bg1"/>
                </a:solidFill>
              </a:rPr>
              <a:t>w</a:t>
            </a:r>
            <a:r>
              <a:rPr lang="nl-NL" sz="1200" dirty="0" smtClean="0">
                <a:solidFill>
                  <a:schemeClr val="bg1"/>
                </a:solidFill>
              </a:rPr>
              <a:t> = wind force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c = constant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A = area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  <a:sym typeface="Symbol"/>
              </a:rPr>
              <a:t> = air </a:t>
            </a:r>
            <a:r>
              <a:rPr lang="nl-NL" sz="1200" dirty="0" err="1" smtClean="0">
                <a:solidFill>
                  <a:schemeClr val="bg1"/>
                </a:solidFill>
                <a:sym typeface="Symbol"/>
              </a:rPr>
              <a:t>density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476376" y="2067694"/>
            <a:ext cx="7667624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lvl="1" algn="l" eaLnBrk="1" hangingPunct="1">
              <a:buAutoNum type="arabicPeriod"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nothing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every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choice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good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lvl="1" algn="l" eaLnBrk="1" hangingPunct="1">
              <a:buAutoNum type="arabicPeriod"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W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minimal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: make s=0</a:t>
            </a:r>
          </a:p>
          <a:p>
            <a:pPr marL="0" lvl="1" algn="l" eaLnBrk="1" hangingPunct="1">
              <a:buAutoNum type="arabicPeriod"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minimal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: make s=0</a:t>
            </a:r>
          </a:p>
          <a:p>
            <a:pPr marL="0" lvl="1" algn="l" eaLnBrk="1" hangingPunct="1">
              <a:buAutoNum type="arabicPeriod"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minimal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: make s=0 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algn="l" eaLnBrk="1" hangingPunct="1">
              <a:spcBef>
                <a:spcPct val="50000"/>
              </a:spcBef>
            </a:pPr>
            <a:endParaRPr lang="nl-NL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Rechteraccolade 1"/>
          <p:cNvSpPr/>
          <p:nvPr/>
        </p:nvSpPr>
        <p:spPr>
          <a:xfrm>
            <a:off x="5796136" y="1995686"/>
            <a:ext cx="317082" cy="1637059"/>
          </a:xfrm>
          <a:prstGeom prst="rightBrace">
            <a:avLst>
              <a:gd name="adj1" fmla="val 74420"/>
              <a:gd name="adj2" fmla="val 43631"/>
            </a:avLst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kstvak 2"/>
          <p:cNvSpPr txBox="1"/>
          <p:nvPr/>
        </p:nvSpPr>
        <p:spPr>
          <a:xfrm>
            <a:off x="6156176" y="2247750"/>
            <a:ext cx="21602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interesting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6700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bldLvl="2"/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3617914" y="1787129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414" name="AutoShape 9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23244" name="Text Box 12"/>
          <p:cNvSpPr txBox="1">
            <a:spLocks noChangeArrowheads="1"/>
          </p:cNvSpPr>
          <p:nvPr/>
        </p:nvSpPr>
        <p:spPr bwMode="auto">
          <a:xfrm>
            <a:off x="194400" y="194400"/>
            <a:ext cx="880353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Category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-I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correspond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free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decisions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modifications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/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explorations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/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….</a:t>
            </a:r>
          </a:p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Category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-II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correspond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things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you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want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15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6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7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0" y="3651870"/>
            <a:ext cx="1907704" cy="147732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s = </a:t>
            </a:r>
            <a:r>
              <a:rPr lang="nl-NL" sz="1200" dirty="0" err="1" smtClean="0">
                <a:solidFill>
                  <a:schemeClr val="bg1"/>
                </a:solidFill>
              </a:rPr>
              <a:t>distance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travelled</a:t>
            </a:r>
            <a:endParaRPr lang="nl-NL" sz="1200" dirty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t = </a:t>
            </a:r>
            <a:r>
              <a:rPr lang="nl-NL" sz="1200" dirty="0" err="1" smtClean="0">
                <a:solidFill>
                  <a:schemeClr val="bg1"/>
                </a:solidFill>
              </a:rPr>
              <a:t>duration</a:t>
            </a:r>
            <a:r>
              <a:rPr lang="nl-NL" sz="1200" dirty="0" smtClean="0">
                <a:solidFill>
                  <a:schemeClr val="bg1"/>
                </a:solidFill>
              </a:rPr>
              <a:t> of the tour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v = </a:t>
            </a:r>
            <a:r>
              <a:rPr lang="nl-NL" sz="1200" dirty="0" err="1" smtClean="0">
                <a:solidFill>
                  <a:schemeClr val="bg1"/>
                </a:solidFill>
              </a:rPr>
              <a:t>velocity</a:t>
            </a:r>
            <a:endParaRPr lang="nl-NL" sz="1200" dirty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W = </a:t>
            </a:r>
            <a:r>
              <a:rPr lang="nl-NL" sz="1200" dirty="0" err="1" smtClean="0">
                <a:solidFill>
                  <a:schemeClr val="bg1"/>
                </a:solidFill>
              </a:rPr>
              <a:t>performed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work</a:t>
            </a:r>
            <a:endParaRPr lang="nl-NL" sz="1200" dirty="0" smtClean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err="1" smtClean="0">
                <a:solidFill>
                  <a:schemeClr val="bg1"/>
                </a:solidFill>
              </a:rPr>
              <a:t>F</a:t>
            </a:r>
            <a:r>
              <a:rPr lang="nl-NL" sz="1200" baseline="-25000" dirty="0" err="1" smtClean="0">
                <a:solidFill>
                  <a:schemeClr val="bg1"/>
                </a:solidFill>
              </a:rPr>
              <a:t>w</a:t>
            </a:r>
            <a:r>
              <a:rPr lang="nl-NL" sz="1200" dirty="0" smtClean="0">
                <a:solidFill>
                  <a:schemeClr val="bg1"/>
                </a:solidFill>
              </a:rPr>
              <a:t> = wind force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c = constant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A = area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  <a:sym typeface="Symbol"/>
              </a:rPr>
              <a:t> = air </a:t>
            </a:r>
            <a:r>
              <a:rPr lang="nl-NL" sz="1200" dirty="0" err="1" smtClean="0">
                <a:solidFill>
                  <a:schemeClr val="bg1"/>
                </a:solidFill>
                <a:sym typeface="Symbol"/>
              </a:rPr>
              <a:t>density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476376" y="2067694"/>
            <a:ext cx="7667624" cy="3247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lvl="1" algn="l" eaLnBrk="1" hangingPunct="1">
              <a:buFont typeface="+mj-lt"/>
              <a:buAutoNum type="arabicPeriod" startAt="5"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minimal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s=0</a:t>
            </a:r>
          </a:p>
          <a:p>
            <a:pPr marL="0" lvl="1" algn="l" eaLnBrk="1" hangingPunct="1">
              <a:buFont typeface="+mj-lt"/>
              <a:buAutoNum type="arabicPeriod" startAt="5"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maximal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minimal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: v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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</a:t>
            </a:r>
          </a:p>
          <a:p>
            <a:pPr marL="0" lvl="1" algn="l" eaLnBrk="1" hangingPunct="1">
              <a:buFont typeface="+mj-lt"/>
              <a:buAutoNum type="arabicPeriod" startAt="5"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W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minimal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maximal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: </a:t>
            </a:r>
            <a:r>
              <a:rPr lang="nl-NL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interesting</a:t>
            </a:r>
            <a:endParaRPr lang="nl-NL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/>
            </a:endParaRPr>
          </a:p>
          <a:p>
            <a:pPr marL="0" lvl="1" algn="l" eaLnBrk="1" hangingPunct="1">
              <a:buFont typeface="+mj-lt"/>
              <a:buAutoNum type="arabicPeriod" startAt="5"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W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minimal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maximal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and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minimal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: </a:t>
            </a:r>
            <a:r>
              <a:rPr lang="nl-NL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interesting</a:t>
            </a:r>
            <a:endParaRPr lang="nl-NL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/>
            </a:endParaRPr>
          </a:p>
          <a:p>
            <a:pPr marL="0" lvl="1" algn="l" eaLnBrk="1" hangingPunct="1">
              <a:buFont typeface="+mj-lt"/>
              <a:buAutoNum type="arabicPeriod" startAt="5"/>
            </a:pPr>
            <a:endParaRPr lang="nl-NL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/>
            </a:endParaRPr>
          </a:p>
          <a:p>
            <a:pPr marL="0" lvl="1" algn="l" eaLnBrk="1" hangingPunct="1">
              <a:buFont typeface="Wingdings"/>
              <a:buChar char="à"/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interesting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cases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involve</a:t>
            </a:r>
            <a:r>
              <a:rPr lang="nl-NL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 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&gt;1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Wingdings" pitchFamily="2" charset="2"/>
              </a:rPr>
              <a:t>criterion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</a:p>
          <a:p>
            <a:pPr marL="0" lvl="1" algn="l" eaLnBrk="1" hangingPunct="1">
              <a:buFont typeface="Wingdings"/>
              <a:buChar char="à"/>
            </a:pP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...but not the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other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way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round</a:t>
            </a:r>
            <a:endParaRPr lang="nl-NL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lvl="1" algn="l" eaLnBrk="1" hangingPunct="1">
              <a:spcBef>
                <a:spcPct val="50000"/>
              </a:spcBef>
            </a:pPr>
            <a:endParaRPr lang="nl-NL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Rechteraccolade 11"/>
          <p:cNvSpPr/>
          <p:nvPr/>
        </p:nvSpPr>
        <p:spPr>
          <a:xfrm>
            <a:off x="5796136" y="1995686"/>
            <a:ext cx="317082" cy="792088"/>
          </a:xfrm>
          <a:prstGeom prst="rightBrace">
            <a:avLst>
              <a:gd name="adj1" fmla="val 74420"/>
              <a:gd name="adj2" fmla="val 50063"/>
            </a:avLst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kstvak 12"/>
          <p:cNvSpPr txBox="1"/>
          <p:nvPr/>
        </p:nvSpPr>
        <p:spPr>
          <a:xfrm>
            <a:off x="6156176" y="1923678"/>
            <a:ext cx="216024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interesting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6187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 bldLvl="2"/>
      <p:bldP spid="12" grpId="0" animBg="1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6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7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 descr="http://cdn.morguefile.com/imageData/public/files/s/southernfried/preview/fldr_2008_11_28/file000704919536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62000"/>
                    </a14:imgEffect>
                    <a14:imgEffect>
                      <a14:brightnessContrast bright="-3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15994"/>
            <a:ext cx="9139833" cy="514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3617914" y="1787129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414" name="AutoShape 9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23244" name="Text Box 12"/>
          <p:cNvSpPr txBox="1">
            <a:spLocks noChangeArrowheads="1"/>
          </p:cNvSpPr>
          <p:nvPr/>
        </p:nvSpPr>
        <p:spPr bwMode="auto">
          <a:xfrm>
            <a:off x="194400" y="194400"/>
            <a:ext cx="880353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Category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-I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correspond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free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decisions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modifications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/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explorations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/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….</a:t>
            </a:r>
          </a:p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Category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-II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correspond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things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you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want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0" y="3651870"/>
            <a:ext cx="1907704" cy="147732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s = </a:t>
            </a:r>
            <a:r>
              <a:rPr lang="nl-NL" sz="1200" dirty="0" err="1" smtClean="0">
                <a:solidFill>
                  <a:schemeClr val="bg1"/>
                </a:solidFill>
              </a:rPr>
              <a:t>distance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travelled</a:t>
            </a:r>
            <a:endParaRPr lang="nl-NL" sz="1200" dirty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t = </a:t>
            </a:r>
            <a:r>
              <a:rPr lang="nl-NL" sz="1200" dirty="0" err="1" smtClean="0">
                <a:solidFill>
                  <a:schemeClr val="bg1"/>
                </a:solidFill>
              </a:rPr>
              <a:t>duration</a:t>
            </a:r>
            <a:r>
              <a:rPr lang="nl-NL" sz="1200" dirty="0" smtClean="0">
                <a:solidFill>
                  <a:schemeClr val="bg1"/>
                </a:solidFill>
              </a:rPr>
              <a:t> of the tour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v = </a:t>
            </a:r>
            <a:r>
              <a:rPr lang="nl-NL" sz="1200" dirty="0" err="1" smtClean="0">
                <a:solidFill>
                  <a:schemeClr val="bg1"/>
                </a:solidFill>
              </a:rPr>
              <a:t>velocity</a:t>
            </a:r>
            <a:endParaRPr lang="nl-NL" sz="1200" dirty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W = </a:t>
            </a:r>
            <a:r>
              <a:rPr lang="nl-NL" sz="1200" dirty="0" err="1" smtClean="0">
                <a:solidFill>
                  <a:schemeClr val="bg1"/>
                </a:solidFill>
              </a:rPr>
              <a:t>performed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work</a:t>
            </a:r>
            <a:endParaRPr lang="nl-NL" sz="1200" dirty="0" smtClean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err="1" smtClean="0">
                <a:solidFill>
                  <a:schemeClr val="bg1"/>
                </a:solidFill>
              </a:rPr>
              <a:t>F</a:t>
            </a:r>
            <a:r>
              <a:rPr lang="nl-NL" sz="1200" baseline="-25000" dirty="0" err="1" smtClean="0">
                <a:solidFill>
                  <a:schemeClr val="bg1"/>
                </a:solidFill>
              </a:rPr>
              <a:t>w</a:t>
            </a:r>
            <a:r>
              <a:rPr lang="nl-NL" sz="1200" dirty="0" smtClean="0">
                <a:solidFill>
                  <a:schemeClr val="bg1"/>
                </a:solidFill>
              </a:rPr>
              <a:t> = wind force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c = constant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A = area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  <a:sym typeface="Symbol"/>
              </a:rPr>
              <a:t> = air </a:t>
            </a:r>
            <a:r>
              <a:rPr lang="nl-NL" sz="1200" dirty="0" err="1" smtClean="0">
                <a:solidFill>
                  <a:schemeClr val="bg1"/>
                </a:solidFill>
                <a:sym typeface="Symbol"/>
              </a:rPr>
              <a:t>density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476376" y="1917576"/>
            <a:ext cx="7667624" cy="346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lvl="1" algn="l"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conclusion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marL="0" lvl="1" algn="l"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many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optimization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problems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involve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trade-offs</a:t>
            </a:r>
            <a:endParaRPr lang="nl-NL" sz="3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/>
            </a:endParaRPr>
          </a:p>
          <a:p>
            <a:pPr marL="0" lvl="1" algn="l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examples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: 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/>
            </a:endParaRPr>
          </a:p>
          <a:p>
            <a:pPr marL="0" lvl="1" algn="l" eaLnBrk="1" hangingPunct="1"/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volume with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smallest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area</a:t>
            </a:r>
          </a:p>
          <a:p>
            <a:pPr marL="0" lvl="1" algn="l" eaLnBrk="1" hangingPunct="1"/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profit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with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smallest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investment</a:t>
            </a:r>
          </a:p>
          <a:p>
            <a:pPr marL="0" lvl="1" algn="l" eaLnBrk="1" hangingPunct="1"/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... with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least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...</a:t>
            </a:r>
          </a:p>
          <a:p>
            <a:pPr marL="0" lvl="1" algn="l" eaLnBrk="1" hangingPunct="1"/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velocity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with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safety</a:t>
            </a:r>
            <a:endParaRPr lang="nl-NL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/>
            </a:endParaRPr>
          </a:p>
          <a:p>
            <a:pPr marL="0" lvl="1" algn="l" eaLnBrk="1" hangingPunct="1"/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... with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... (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and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other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combinations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)</a:t>
            </a:r>
          </a:p>
          <a:p>
            <a:pPr marL="0" lvl="1" algn="l" eaLnBrk="1" hangingPunct="1"/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also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cases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with</a:t>
            </a:r>
            <a:r>
              <a:rPr lang="nl-NL" sz="18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&gt;2 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criteria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often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occur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.</a:t>
            </a:r>
            <a:endParaRPr lang="nl-NL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algn="l" eaLnBrk="1" hangingPunct="1">
              <a:spcBef>
                <a:spcPct val="50000"/>
              </a:spcBef>
            </a:pPr>
            <a:endParaRPr lang="nl-NL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Rechthoek 1"/>
          <p:cNvSpPr/>
          <p:nvPr/>
        </p:nvSpPr>
        <p:spPr>
          <a:xfrm rot="5400000">
            <a:off x="6786210" y="215774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http://www.morguefile.com/archive/display/93433</a:t>
            </a:r>
          </a:p>
        </p:txBody>
      </p:sp>
    </p:spTree>
    <p:extLst>
      <p:ext uri="{BB962C8B-B14F-4D97-AF65-F5344CB8AC3E}">
        <p14:creationId xmlns:p14="http://schemas.microsoft.com/office/powerpoint/2010/main" val="312631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16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7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 descr="http://cdn.morguefile.com/imageData/public/files/s/southernfried/preview/fldr_2008_11_28/file000704919536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62000"/>
                    </a14:imgEffect>
                    <a14:imgEffect>
                      <a14:brightnessContrast bright="-3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-15994"/>
            <a:ext cx="9139833" cy="514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3617914" y="1787129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414" name="AutoShape 9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23244" name="Text Box 12"/>
          <p:cNvSpPr txBox="1">
            <a:spLocks noChangeArrowheads="1"/>
          </p:cNvSpPr>
          <p:nvPr/>
        </p:nvSpPr>
        <p:spPr bwMode="auto">
          <a:xfrm>
            <a:off x="194400" y="194400"/>
            <a:ext cx="880353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Category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-I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correspond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free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decisions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/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modifications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/ </a:t>
            </a:r>
            <a:r>
              <a:rPr lang="nl-NL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explorations</a:t>
            </a:r>
            <a:r>
              <a:rPr lang="nl-NL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/ 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….</a:t>
            </a:r>
          </a:p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Category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-II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correspond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things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you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want</a:t>
            </a:r>
            <a:endParaRPr lang="nl-NL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0" y="3651870"/>
            <a:ext cx="1907704" cy="147732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s = </a:t>
            </a:r>
            <a:r>
              <a:rPr lang="nl-NL" sz="1200" dirty="0" err="1" smtClean="0">
                <a:solidFill>
                  <a:schemeClr val="bg1"/>
                </a:solidFill>
              </a:rPr>
              <a:t>distance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travelled</a:t>
            </a:r>
            <a:endParaRPr lang="nl-NL" sz="1200" dirty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t = </a:t>
            </a:r>
            <a:r>
              <a:rPr lang="nl-NL" sz="1200" dirty="0" err="1" smtClean="0">
                <a:solidFill>
                  <a:schemeClr val="bg1"/>
                </a:solidFill>
              </a:rPr>
              <a:t>duration</a:t>
            </a:r>
            <a:r>
              <a:rPr lang="nl-NL" sz="1200" dirty="0" smtClean="0">
                <a:solidFill>
                  <a:schemeClr val="bg1"/>
                </a:solidFill>
              </a:rPr>
              <a:t> of the tour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v = </a:t>
            </a:r>
            <a:r>
              <a:rPr lang="nl-NL" sz="1200" dirty="0" err="1" smtClean="0">
                <a:solidFill>
                  <a:schemeClr val="bg1"/>
                </a:solidFill>
              </a:rPr>
              <a:t>velocity</a:t>
            </a:r>
            <a:endParaRPr lang="nl-NL" sz="1200" dirty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W = </a:t>
            </a:r>
            <a:r>
              <a:rPr lang="nl-NL" sz="1200" dirty="0" err="1" smtClean="0">
                <a:solidFill>
                  <a:schemeClr val="bg1"/>
                </a:solidFill>
              </a:rPr>
              <a:t>performed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work</a:t>
            </a:r>
            <a:endParaRPr lang="nl-NL" sz="1200" dirty="0" smtClean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err="1" smtClean="0">
                <a:solidFill>
                  <a:schemeClr val="bg1"/>
                </a:solidFill>
              </a:rPr>
              <a:t>F</a:t>
            </a:r>
            <a:r>
              <a:rPr lang="nl-NL" sz="1200" baseline="-25000" dirty="0" err="1" smtClean="0">
                <a:solidFill>
                  <a:schemeClr val="bg1"/>
                </a:solidFill>
              </a:rPr>
              <a:t>w</a:t>
            </a:r>
            <a:r>
              <a:rPr lang="nl-NL" sz="1200" dirty="0" smtClean="0">
                <a:solidFill>
                  <a:schemeClr val="bg1"/>
                </a:solidFill>
              </a:rPr>
              <a:t> = wind force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c = constant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A = area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  <a:sym typeface="Symbol"/>
              </a:rPr>
              <a:t> = air </a:t>
            </a:r>
            <a:r>
              <a:rPr lang="nl-NL" sz="1200" dirty="0" err="1" smtClean="0">
                <a:solidFill>
                  <a:schemeClr val="bg1"/>
                </a:solidFill>
                <a:sym typeface="Symbol"/>
              </a:rPr>
              <a:t>density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476376" y="1917576"/>
            <a:ext cx="7667624" cy="3462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0" lvl="1" algn="l"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conclusion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marL="0" lvl="1" algn="l"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many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optimization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problems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involve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trade-offs</a:t>
            </a:r>
            <a:endParaRPr lang="nl-NL" sz="3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/>
            </a:endParaRPr>
          </a:p>
          <a:p>
            <a:pPr marL="0" lvl="1" algn="l" eaLnBrk="1" hangingPunct="1"/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examples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: 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/>
            </a:endParaRPr>
          </a:p>
          <a:p>
            <a:pPr marL="0" lvl="1" algn="l" eaLnBrk="1" hangingPunct="1"/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volume with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smallest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area</a:t>
            </a:r>
          </a:p>
          <a:p>
            <a:pPr marL="0" lvl="1" algn="l" eaLnBrk="1" hangingPunct="1"/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profit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with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smallest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investment</a:t>
            </a:r>
          </a:p>
          <a:p>
            <a:pPr marL="0" lvl="1" algn="l" eaLnBrk="1" hangingPunct="1"/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... with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least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...</a:t>
            </a:r>
          </a:p>
          <a:p>
            <a:pPr marL="0" lvl="1" algn="l" eaLnBrk="1" hangingPunct="1"/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velocity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with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safety</a:t>
            </a:r>
            <a:endParaRPr lang="nl-NL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/>
            </a:endParaRPr>
          </a:p>
          <a:p>
            <a:pPr marL="0" lvl="1" algn="l" eaLnBrk="1" hangingPunct="1"/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... with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largest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... (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and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other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combinations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)</a:t>
            </a:r>
          </a:p>
          <a:p>
            <a:pPr marL="0" lvl="1" algn="l" eaLnBrk="1" hangingPunct="1"/>
            <a:r>
              <a:rPr lang="nl-NL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	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also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cases with &gt;3 criteria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often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 </a:t>
            </a:r>
            <a:r>
              <a:rPr lang="nl-NL" sz="1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occur</a:t>
            </a:r>
            <a:r>
              <a:rPr lang="nl-NL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.</a:t>
            </a:r>
            <a:endParaRPr lang="nl-NL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algn="l" eaLnBrk="1" hangingPunct="1">
              <a:spcBef>
                <a:spcPct val="50000"/>
              </a:spcBef>
            </a:pPr>
            <a:endParaRPr lang="nl-NL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Rechthoek 1"/>
          <p:cNvSpPr/>
          <p:nvPr/>
        </p:nvSpPr>
        <p:spPr>
          <a:xfrm rot="5400000">
            <a:off x="6786210" y="215774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http://www.morguefile.com/archive/display/93433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3131840" y="1268338"/>
            <a:ext cx="5400600" cy="2985433"/>
          </a:xfrm>
          <a:prstGeom prst="rect">
            <a:avLst/>
          </a:prstGeom>
          <a:blipFill dpi="0" rotWithShape="1">
            <a:blip r:embed="rId6" cstate="print">
              <a:alphaModFix amt="79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order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wrap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efficiently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seek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shape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maximal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volume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area.</a:t>
            </a:r>
          </a:p>
          <a:p>
            <a:endParaRPr lang="nl-NL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case </a:t>
            </a:r>
            <a:r>
              <a:rPr lang="nl-NL" sz="24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ould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 want a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shape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minimal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volume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maximal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area?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4892460" y="1059582"/>
            <a:ext cx="1878470" cy="46166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868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22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3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98" name="Picture 2" descr="File:Europe punishes the spoilt kid (Greece) for asking too much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0000"/>
                    </a14:imgEffect>
                    <a14:imgEffect>
                      <a14:brightnessContrast bright="-2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0112"/>
          <a:stretch/>
        </p:blipFill>
        <p:spPr bwMode="auto">
          <a:xfrm>
            <a:off x="0" y="-15773"/>
            <a:ext cx="9132889" cy="514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3617914" y="1787129"/>
            <a:ext cx="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21510" name="AutoShape 8" descr="2Q=="/>
          <p:cNvSpPr>
            <a:spLocks noChangeAspect="1" noChangeArrowheads="1"/>
          </p:cNvSpPr>
          <p:nvPr/>
        </p:nvSpPr>
        <p:spPr bwMode="auto">
          <a:xfrm>
            <a:off x="4297363" y="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33481" name="Text Box 9"/>
          <p:cNvSpPr txBox="1">
            <a:spLocks noChangeArrowheads="1"/>
          </p:cNvSpPr>
          <p:nvPr/>
        </p:nvSpPr>
        <p:spPr bwMode="auto">
          <a:xfrm>
            <a:off x="194400" y="194400"/>
            <a:ext cx="9036496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To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express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criteria,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penalties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penalty q = f(cat.-I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 is 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cat.-II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quantity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of cat.-I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quantities</a:t>
            </a:r>
            <a:endParaRPr lang="nl-NL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l" eaLnBrk="1" hangingPunct="1">
              <a:buFont typeface="Arial" pitchFamily="34" charset="0"/>
              <a:buChar char="•"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/>
              </a:rPr>
              <a:t>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0 (q=0 is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ideal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should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as small as </a:t>
            </a: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possible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1476000" y="2843520"/>
            <a:ext cx="903649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sz="28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examples</a:t>
            </a: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algn="l" eaLnBrk="1" hangingPunct="1">
              <a:buFontTx/>
              <a:buNone/>
            </a:pPr>
            <a:r>
              <a:rPr lang="nl-NL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little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effort: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</a:t>
            </a:r>
            <a:r>
              <a:rPr lang="nl-NL" sz="20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=|W(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t,v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)| = W(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t,v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</a:p>
          <a:p>
            <a:pPr algn="l" eaLnBrk="1" hangingPunct="1"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	large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distance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</a:t>
            </a:r>
            <a:r>
              <a:rPr lang="nl-NL" sz="2000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=|s</a:t>
            </a:r>
            <a:r>
              <a:rPr lang="nl-NL" sz="2000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-1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t,v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)|</a:t>
            </a:r>
          </a:p>
          <a:p>
            <a:pPr algn="l" eaLnBrk="1" hangingPunct="1">
              <a:buFontTx/>
              <a:buNone/>
            </a:pPr>
            <a:endParaRPr lang="nl-NL" sz="2000" dirty="0">
              <a:latin typeface="+mn-lt"/>
            </a:endParaRP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0" y="3650400"/>
            <a:ext cx="1907704" cy="1477328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s = </a:t>
            </a:r>
            <a:r>
              <a:rPr lang="nl-NL" sz="1200" dirty="0" err="1" smtClean="0">
                <a:solidFill>
                  <a:schemeClr val="bg1"/>
                </a:solidFill>
              </a:rPr>
              <a:t>distance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travelled</a:t>
            </a:r>
            <a:endParaRPr lang="nl-NL" sz="1200" dirty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t = </a:t>
            </a:r>
            <a:r>
              <a:rPr lang="nl-NL" sz="1200" dirty="0" err="1" smtClean="0">
                <a:solidFill>
                  <a:schemeClr val="bg1"/>
                </a:solidFill>
              </a:rPr>
              <a:t>duration</a:t>
            </a:r>
            <a:r>
              <a:rPr lang="nl-NL" sz="1200" dirty="0" smtClean="0">
                <a:solidFill>
                  <a:schemeClr val="bg1"/>
                </a:solidFill>
              </a:rPr>
              <a:t> of the tour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v = </a:t>
            </a:r>
            <a:r>
              <a:rPr lang="nl-NL" sz="1200" dirty="0" err="1" smtClean="0">
                <a:solidFill>
                  <a:schemeClr val="bg1"/>
                </a:solidFill>
              </a:rPr>
              <a:t>velocity</a:t>
            </a:r>
            <a:endParaRPr lang="nl-NL" sz="1200" dirty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W = </a:t>
            </a:r>
            <a:r>
              <a:rPr lang="nl-NL" sz="1200" dirty="0" err="1" smtClean="0">
                <a:solidFill>
                  <a:schemeClr val="bg1"/>
                </a:solidFill>
              </a:rPr>
              <a:t>performed</a:t>
            </a:r>
            <a:r>
              <a:rPr lang="nl-NL" sz="1200" dirty="0" smtClean="0">
                <a:solidFill>
                  <a:schemeClr val="bg1"/>
                </a:solidFill>
              </a:rPr>
              <a:t> </a:t>
            </a:r>
            <a:r>
              <a:rPr lang="nl-NL" sz="1200" dirty="0" err="1" smtClean="0">
                <a:solidFill>
                  <a:schemeClr val="bg1"/>
                </a:solidFill>
              </a:rPr>
              <a:t>work</a:t>
            </a:r>
            <a:endParaRPr lang="nl-NL" sz="1200" dirty="0" smtClean="0">
              <a:solidFill>
                <a:schemeClr val="bg1"/>
              </a:solidFill>
            </a:endParaRP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err="1" smtClean="0">
                <a:solidFill>
                  <a:schemeClr val="bg1"/>
                </a:solidFill>
              </a:rPr>
              <a:t>F</a:t>
            </a:r>
            <a:r>
              <a:rPr lang="nl-NL" sz="1200" baseline="-25000" dirty="0" err="1" smtClean="0">
                <a:solidFill>
                  <a:schemeClr val="bg1"/>
                </a:solidFill>
              </a:rPr>
              <a:t>w</a:t>
            </a:r>
            <a:r>
              <a:rPr lang="nl-NL" sz="1200" dirty="0" smtClean="0">
                <a:solidFill>
                  <a:schemeClr val="bg1"/>
                </a:solidFill>
              </a:rPr>
              <a:t> = wind force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c = constant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</a:rPr>
              <a:t>A = area</a:t>
            </a:r>
          </a:p>
          <a:p>
            <a:pPr marL="180975" indent="-180975" algn="l">
              <a:lnSpc>
                <a:spcPct val="100000"/>
              </a:lnSpc>
              <a:spcAft>
                <a:spcPct val="0"/>
              </a:spcAft>
              <a:buFontTx/>
              <a:buNone/>
            </a:pPr>
            <a:r>
              <a:rPr lang="nl-NL" sz="1200" dirty="0" smtClean="0">
                <a:solidFill>
                  <a:schemeClr val="bg1"/>
                </a:solidFill>
                <a:sym typeface="Symbol"/>
              </a:rPr>
              <a:t> = air </a:t>
            </a:r>
            <a:r>
              <a:rPr lang="nl-NL" sz="1200" dirty="0" err="1" smtClean="0">
                <a:solidFill>
                  <a:schemeClr val="bg1"/>
                </a:solidFill>
                <a:sym typeface="Symbol"/>
              </a:rPr>
              <a:t>density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 rot="5400000">
            <a:off x="6703749" y="2110085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http://commons.wikimedia.org/wiki/File:Europe_punishes_the_spoilt_kid_(Greece)_for_asking_too_much.jpg</a:t>
            </a:r>
          </a:p>
        </p:txBody>
      </p:sp>
    </p:spTree>
    <p:extLst>
      <p:ext uri="{BB962C8B-B14F-4D97-AF65-F5344CB8AC3E}">
        <p14:creationId xmlns:p14="http://schemas.microsoft.com/office/powerpoint/2010/main" val="3573173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81" grpId="0" uiExpand="1" build="p"/>
      <p:bldP spid="2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50800" algn="ctr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wrap="square" lIns="0" tIns="0" rIns="0" bIns="0">
        <a:spAutoFit/>
      </a:bodyPr>
      <a:lstStyle>
        <a:defPPr eaLnBrk="1" hangingPunct="1">
          <a:defRPr sz="2000" b="1" dirty="0" err="1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2793</TotalTime>
  <Words>1149</Words>
  <Application>Microsoft Office PowerPoint</Application>
  <PresentationFormat>On-screen Show (16:9)</PresentationFormat>
  <Paragraphs>260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 core Course on Modeling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IE&amp;IS</cp:lastModifiedBy>
  <cp:revision>273</cp:revision>
  <dcterms:created xsi:type="dcterms:W3CDTF">2013-05-16T11:19:57Z</dcterms:created>
  <dcterms:modified xsi:type="dcterms:W3CDTF">2014-04-02T09:02:07Z</dcterms:modified>
</cp:coreProperties>
</file>